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86" r:id="rId2"/>
  </p:sldMasterIdLst>
  <p:notesMasterIdLst>
    <p:notesMasterId r:id="rId18"/>
  </p:notesMasterIdLst>
  <p:handoutMasterIdLst>
    <p:handoutMasterId r:id="rId19"/>
  </p:handoutMasterIdLst>
  <p:sldIdLst>
    <p:sldId id="572" r:id="rId3"/>
    <p:sldId id="428" r:id="rId4"/>
    <p:sldId id="547" r:id="rId5"/>
    <p:sldId id="552" r:id="rId6"/>
    <p:sldId id="571" r:id="rId7"/>
    <p:sldId id="558" r:id="rId8"/>
    <p:sldId id="559" r:id="rId9"/>
    <p:sldId id="561" r:id="rId10"/>
    <p:sldId id="573" r:id="rId11"/>
    <p:sldId id="575" r:id="rId12"/>
    <p:sldId id="577" r:id="rId13"/>
    <p:sldId id="562" r:id="rId14"/>
    <p:sldId id="498" r:id="rId15"/>
    <p:sldId id="565" r:id="rId16"/>
    <p:sldId id="452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B7DF"/>
    <a:srgbClr val="2A7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807C04-DF82-4873-8CAA-712F5FC50EE3}" v="9" dt="2023-02-06T08:30:16.2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94660"/>
  </p:normalViewPr>
  <p:slideViewPr>
    <p:cSldViewPr>
      <p:cViewPr varScale="1">
        <p:scale>
          <a:sx n="78" d="100"/>
          <a:sy n="78" d="100"/>
        </p:scale>
        <p:origin x="1517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93690369-EA61-4D28-ABAA-339CB8F82449}" type="datetimeFigureOut">
              <a:rPr lang="en-NZ" smtClean="0"/>
              <a:pPr/>
              <a:t>14/10/2025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17E71328-DAE2-47C5-957A-12A4CF7223B5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396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854AD07A-8AE9-4621-8908-CC63674184FC}" type="datetimeFigureOut">
              <a:rPr lang="en-NZ" smtClean="0"/>
              <a:pPr/>
              <a:t>14/10/2025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2" tIns="47781" rIns="95562" bIns="4778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E141E241-F53C-41FE-9ADC-BC7D7146BCD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8433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1E241-F53C-41FE-9ADC-BC7D7146BCD4}" type="slidenum">
              <a:rPr lang="en-NZ" smtClean="0"/>
              <a:pPr/>
              <a:t>15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1925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593" y="238590"/>
            <a:ext cx="1908815" cy="618660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09211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7B7DF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  <p:pic>
        <p:nvPicPr>
          <p:cNvPr id="4" name="Picture 3" descr="Untitled-4.jpg">
            <a:extLst>
              <a:ext uri="{FF2B5EF4-FFF2-40B4-BE49-F238E27FC236}">
                <a16:creationId xmlns:a16="http://schemas.microsoft.com/office/drawing/2014/main" id="{EFD3A4F4-85FB-85AC-5BB2-EB960FB17F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275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2948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 algn="ctr">
              <a:defRPr sz="45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04877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3314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1413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970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37909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223468A-6435-94E9-B2A6-C8D30AE2AAEB}"/>
              </a:ext>
            </a:extLst>
          </p:cNvPr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4601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60400"/>
            <a:ext cx="6477000" cy="1320799"/>
          </a:xfrm>
          <a:prstGeom prst="rect">
            <a:avLst/>
          </a:prstGeom>
        </p:spPr>
        <p:txBody>
          <a:bodyPr vert="horz"/>
          <a:lstStyle>
            <a:lvl1pPr algn="l">
              <a:defRPr sz="3500"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81200"/>
            <a:ext cx="8636508" cy="4272388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 descr="NZ BRIDGE_logo1_tagline_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709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Untitled-4.jpg">
            <a:extLst>
              <a:ext uri="{FF2B5EF4-FFF2-40B4-BE49-F238E27FC236}">
                <a16:creationId xmlns:a16="http://schemas.microsoft.com/office/drawing/2014/main" id="{7EFD32DB-EEF7-F6FB-B34E-67C35AA124BB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22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2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844824"/>
            <a:ext cx="6791672" cy="2264544"/>
          </a:xfrm>
        </p:spPr>
        <p:txBody>
          <a:bodyPr/>
          <a:lstStyle/>
          <a:p>
            <a:pPr algn="ctr"/>
            <a:r>
              <a:rPr lang="en-NZ" sz="5400" b="1" dirty="0">
                <a:latin typeface="+mj-lt"/>
              </a:rPr>
              <a:t>INTERMEDIATE</a:t>
            </a:r>
            <a:r>
              <a:rPr lang="en-NZ" sz="4800" b="1" dirty="0">
                <a:latin typeface="+mj-lt"/>
              </a:rPr>
              <a:t> </a:t>
            </a:r>
            <a:r>
              <a:rPr lang="en-NZ" sz="5400" b="1" dirty="0">
                <a:latin typeface="+mj-lt"/>
              </a:rPr>
              <a:t>LESSON – MICHAELS CUE BIDS WELCOME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140968"/>
            <a:ext cx="8325556" cy="3112620"/>
          </a:xfrm>
        </p:spPr>
        <p:txBody>
          <a:bodyPr/>
          <a:lstStyle/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r>
              <a:rPr lang="en-NZ" dirty="0"/>
              <a:t>Tutor: Shirley Newton</a:t>
            </a:r>
          </a:p>
          <a:p>
            <a:r>
              <a:rPr lang="en-NZ" dirty="0"/>
              <a:t>021 2528 962				       shirlnewton1@hotmail.com</a:t>
            </a:r>
          </a:p>
        </p:txBody>
      </p:sp>
    </p:spTree>
    <p:extLst>
      <p:ext uri="{BB962C8B-B14F-4D97-AF65-F5344CB8AC3E}">
        <p14:creationId xmlns:p14="http://schemas.microsoft.com/office/powerpoint/2010/main" val="1169168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4CCFF-5F64-57B8-0269-59BB947D1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332656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57B7DF"/>
                </a:solidFill>
              </a:rPr>
              <a:t>Responses to Michaels when you know BOTH suits (after cue of a minor showing both Majors, or 2NT showing the two lowest unbid suits)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5627" y="2492896"/>
            <a:ext cx="82089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Once you know both of partner’s suits, bid as high as you are prepared to go!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Upgrade double fits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Upgrade good fits with ruffing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You may have a good sacrifice bid at the right vulnerability</a:t>
            </a:r>
          </a:p>
        </p:txBody>
      </p:sp>
    </p:spTree>
    <p:extLst>
      <p:ext uri="{BB962C8B-B14F-4D97-AF65-F5344CB8AC3E}">
        <p14:creationId xmlns:p14="http://schemas.microsoft.com/office/powerpoint/2010/main" val="1864680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332656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57B7DF"/>
                </a:solidFill>
              </a:rPr>
              <a:t>Example hands when partner makes a Michaels Cue Bid of a minor or bids Unusual 2NT showing the two lowest unbid suits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204864"/>
            <a:ext cx="83529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>
                <a:sym typeface="Symbol"/>
              </a:rPr>
              <a:t> </a:t>
            </a:r>
            <a:r>
              <a:rPr lang="en-NZ" sz="2800" dirty="0"/>
              <a:t>K7		    	87		      	A754</a:t>
            </a:r>
          </a:p>
          <a:p>
            <a:r>
              <a:rPr lang="en-NZ" sz="2800" dirty="0">
                <a:solidFill>
                  <a:srgbClr val="FF0000"/>
                </a:solidFill>
                <a:sym typeface="Symbol"/>
              </a:rPr>
              <a:t> </a:t>
            </a:r>
            <a:r>
              <a:rPr lang="en-NZ" sz="2800" dirty="0"/>
              <a:t>KJ9		    	K5		       	3</a:t>
            </a:r>
          </a:p>
          <a:p>
            <a:r>
              <a:rPr lang="en-NZ" sz="2800" dirty="0">
                <a:solidFill>
                  <a:srgbClr val="FF0000"/>
                </a:solidFill>
                <a:sym typeface="Symbol"/>
              </a:rPr>
              <a:t> </a:t>
            </a:r>
            <a:r>
              <a:rPr lang="en-NZ" sz="2800" dirty="0"/>
              <a:t>AJ54		KQ87    	       	A963</a:t>
            </a:r>
          </a:p>
          <a:p>
            <a:pPr marL="342900" indent="-342900">
              <a:buFont typeface="Symbol" panose="05050102010706020507" pitchFamily="18" charset="2"/>
              <a:buChar char="§"/>
            </a:pPr>
            <a:r>
              <a:rPr lang="en-NZ" sz="2800" dirty="0"/>
              <a:t>9765	    	J9754	       	          	KQ76</a:t>
            </a:r>
          </a:p>
          <a:p>
            <a:r>
              <a:rPr lang="en-NZ" sz="2800" dirty="0"/>
              <a:t>(1</a:t>
            </a:r>
            <a:r>
              <a:rPr lang="en-NZ" sz="2800" dirty="0">
                <a:sym typeface="Symbol"/>
              </a:rPr>
              <a:t></a:t>
            </a:r>
            <a:r>
              <a:rPr lang="en-NZ" sz="2800" dirty="0"/>
              <a:t>)-2</a:t>
            </a:r>
            <a:r>
              <a:rPr lang="en-NZ" sz="2800" dirty="0">
                <a:sym typeface="Symbol"/>
              </a:rPr>
              <a:t></a:t>
            </a:r>
            <a:r>
              <a:rPr lang="en-NZ" sz="2800" dirty="0"/>
              <a:t>-(P)-? 	(1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)-2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-(P)-? 	</a:t>
            </a:r>
            <a:r>
              <a:rPr lang="en-NZ" sz="2800" dirty="0">
                <a:sym typeface="Symbol"/>
              </a:rPr>
              <a:t>(</a:t>
            </a:r>
            <a:r>
              <a:rPr lang="en-NZ" sz="2800" dirty="0"/>
              <a:t>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)-2NT-(3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)-?</a:t>
            </a:r>
            <a:endParaRPr lang="en-NZ" sz="2800" dirty="0">
              <a:sym typeface="Symbol"/>
            </a:endParaRPr>
          </a:p>
          <a:p>
            <a:r>
              <a:rPr lang="en-NZ" sz="2800" dirty="0">
                <a:sym typeface="Symbol"/>
              </a:rPr>
              <a:t>                       </a:t>
            </a:r>
            <a:r>
              <a:rPr lang="en-NZ" sz="2800" dirty="0"/>
              <a:t>4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>
                <a:sym typeface="Symbol"/>
              </a:rPr>
              <a:t>                           </a:t>
            </a:r>
            <a:r>
              <a:rPr lang="en-NZ" sz="2800" dirty="0"/>
              <a:t>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>
                <a:sym typeface="Symbol"/>
              </a:rPr>
              <a:t>                                 </a:t>
            </a:r>
            <a:r>
              <a:rPr lang="en-NZ" sz="2800" dirty="0"/>
              <a:t>5</a:t>
            </a:r>
            <a:r>
              <a:rPr lang="en-NZ" sz="2800" dirty="0">
                <a:sym typeface="Symbol"/>
              </a:rPr>
              <a:t></a:t>
            </a:r>
          </a:p>
          <a:p>
            <a:r>
              <a:rPr lang="en-NZ" sz="2800" dirty="0">
                <a:sym typeface="Symbol"/>
              </a:rPr>
              <a:t> good major cards           minimum 	            good hand,  							 double fit</a:t>
            </a:r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43985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B5843-0DB0-7A4A-A97E-CC7E21868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20688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000" b="1" dirty="0">
                <a:solidFill>
                  <a:srgbClr val="57B7DF"/>
                </a:solidFill>
              </a:rPr>
              <a:t>Subsequent Auction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3548" y="1844824"/>
            <a:ext cx="81369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After a </a:t>
            </a:r>
            <a:r>
              <a:rPr lang="en-NZ" sz="2800" b="1" dirty="0"/>
              <a:t>minimum bid </a:t>
            </a:r>
            <a:r>
              <a:rPr lang="en-NZ" sz="2800" dirty="0"/>
              <a:t>by partner, the Michaels bidder can only bid again with a strong or very distributional hand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After a </a:t>
            </a:r>
            <a:r>
              <a:rPr lang="en-NZ" sz="2800" b="1" dirty="0"/>
              <a:t>pass or correct </a:t>
            </a:r>
            <a:r>
              <a:rPr lang="en-NZ" sz="2800" dirty="0"/>
              <a:t>bid they will pass with that suit, or bid their 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suit (not forced to bid if opener bids again)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After </a:t>
            </a:r>
            <a:r>
              <a:rPr lang="en-NZ" sz="2800" b="1" dirty="0"/>
              <a:t>2NT enquiry</a:t>
            </a:r>
            <a:r>
              <a:rPr lang="en-NZ" sz="2800" dirty="0"/>
              <a:t>, the Michaels bidder shows both their strength and their other suit - jump if strong</a:t>
            </a:r>
          </a:p>
        </p:txBody>
      </p:sp>
    </p:spTree>
    <p:extLst>
      <p:ext uri="{BB962C8B-B14F-4D97-AF65-F5344CB8AC3E}">
        <p14:creationId xmlns:p14="http://schemas.microsoft.com/office/powerpoint/2010/main" val="24215259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60648"/>
            <a:ext cx="8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57B7DF"/>
                </a:solidFill>
              </a:rPr>
              <a:t>Example hands after partner’s response to your Michaels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2857" y="1628800"/>
            <a:ext cx="87134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QJ865	  	AQJ75	       	Q6		           </a:t>
            </a:r>
          </a:p>
          <a:p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KJ543	  	KQJT96	       	AQ875	           </a:t>
            </a:r>
          </a:p>
          <a:p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3		  	-		       	KQ943	           </a:t>
            </a:r>
          </a:p>
          <a:p>
            <a:r>
              <a:rPr lang="en-NZ" sz="2800" dirty="0">
                <a:sym typeface="Symbol"/>
              </a:rPr>
              <a:t></a:t>
            </a:r>
            <a:r>
              <a:rPr lang="en-NZ" sz="2800" dirty="0"/>
              <a:t>K7		  	A7		       	7		</a:t>
            </a:r>
          </a:p>
          <a:p>
            <a:endParaRPr lang="en-NZ" sz="2800" dirty="0"/>
          </a:p>
          <a:p>
            <a:r>
              <a:rPr lang="en-NZ" sz="2800" dirty="0"/>
              <a:t>(1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)-2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-(X)-2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 	</a:t>
            </a:r>
            <a:r>
              <a:rPr lang="en-NZ" sz="2800" dirty="0"/>
              <a:t>(1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)-2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-(P)-2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  	</a:t>
            </a:r>
            <a:r>
              <a:rPr lang="en-NZ" sz="2800" dirty="0"/>
              <a:t>(1</a:t>
            </a:r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)-2</a:t>
            </a:r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-(P)-3</a:t>
            </a:r>
            <a:r>
              <a:rPr lang="en-NZ" sz="2800" dirty="0">
                <a:sym typeface="Symbol"/>
              </a:rPr>
              <a:t></a:t>
            </a:r>
            <a:endParaRPr lang="en-NZ" sz="2800" dirty="0"/>
          </a:p>
          <a:p>
            <a:r>
              <a:rPr lang="en-NZ" sz="2800" dirty="0"/>
              <a:t>(3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)-?		(3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)-?	      	( X )- ?	 </a:t>
            </a:r>
          </a:p>
          <a:p>
            <a:r>
              <a:rPr lang="en-NZ" sz="2800" dirty="0">
                <a:sym typeface="Symbol"/>
              </a:rPr>
              <a:t>         P   	           	          </a:t>
            </a:r>
            <a:r>
              <a:rPr lang="en-NZ" sz="2800" dirty="0"/>
              <a:t>4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 		          </a:t>
            </a:r>
            <a:r>
              <a:rPr lang="en-NZ" sz="2800" dirty="0"/>
              <a:t>3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 		</a:t>
            </a:r>
            <a:endParaRPr lang="en-NZ" sz="2800" dirty="0">
              <a:sym typeface="Symbol"/>
            </a:endParaRPr>
          </a:p>
          <a:p>
            <a:r>
              <a:rPr lang="en-NZ" sz="2800" dirty="0">
                <a:sym typeface="Symbol"/>
              </a:rPr>
              <a:t>minimum	    	strong hand        	my other suit</a:t>
            </a:r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502FD-A3FB-3CAC-66DE-3D80C04A8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9045" y="116632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57B7DF"/>
                </a:solidFill>
              </a:rPr>
              <a:t>Summary – Michaels Cue Bids and Unusual 2NT</a:t>
            </a:r>
          </a:p>
          <a:p>
            <a:pPr algn="ctr"/>
            <a:r>
              <a:rPr lang="en-NZ" sz="3200" b="1" dirty="0">
                <a:solidFill>
                  <a:srgbClr val="57B7DF"/>
                </a:solidFill>
              </a:rPr>
              <a:t>showing at least 5/5, 2-suiter hands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1412776"/>
            <a:ext cx="84969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Cue of a Major shows the </a:t>
            </a:r>
            <a:r>
              <a:rPr lang="en-NZ" sz="2800" b="1" dirty="0"/>
              <a:t>other Major plus a minor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Cue of a minor shows </a:t>
            </a:r>
            <a:r>
              <a:rPr lang="en-NZ" sz="2800" b="1" dirty="0"/>
              <a:t>both Majors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2NT shows the </a:t>
            </a:r>
            <a:r>
              <a:rPr lang="en-NZ" sz="2800" b="1" dirty="0"/>
              <a:t>two lowest unbid suits </a:t>
            </a:r>
            <a:r>
              <a:rPr lang="en-NZ" sz="2800" b="1" dirty="0">
                <a:solidFill>
                  <a:srgbClr val="FF0000"/>
                </a:solidFill>
              </a:rPr>
              <a:t>(alert)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These bids usually shows </a:t>
            </a:r>
            <a:r>
              <a:rPr lang="en-NZ" sz="2800" b="1" dirty="0"/>
              <a:t>10+HCP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Responder’s bid of a </a:t>
            </a:r>
            <a:r>
              <a:rPr lang="en-NZ" sz="2800" b="1" dirty="0"/>
              <a:t>known suit </a:t>
            </a:r>
            <a:r>
              <a:rPr lang="en-NZ" sz="2800" dirty="0"/>
              <a:t>at the lowest level is </a:t>
            </a:r>
            <a:r>
              <a:rPr lang="en-NZ" sz="2800" b="1" dirty="0"/>
              <a:t>to play. </a:t>
            </a:r>
            <a:r>
              <a:rPr lang="en-NZ" sz="2800" dirty="0"/>
              <a:t>A jump bid is invitational</a:t>
            </a:r>
            <a:endParaRPr lang="en-NZ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Responder’s bid of the </a:t>
            </a:r>
            <a:r>
              <a:rPr lang="en-NZ" sz="2800" b="1" dirty="0"/>
              <a:t>lower of the unknown </a:t>
            </a:r>
            <a:r>
              <a:rPr lang="en-NZ" sz="2800" dirty="0"/>
              <a:t>suits at </a:t>
            </a:r>
            <a:r>
              <a:rPr lang="en-NZ" sz="2800" b="1" dirty="0"/>
              <a:t>any level </a:t>
            </a:r>
            <a:r>
              <a:rPr lang="en-NZ" sz="2800" dirty="0"/>
              <a:t>is </a:t>
            </a:r>
            <a:r>
              <a:rPr lang="en-NZ" sz="2800" b="1" dirty="0"/>
              <a:t>pass or correct </a:t>
            </a:r>
            <a:r>
              <a:rPr lang="en-NZ" sz="2800" b="1" dirty="0">
                <a:solidFill>
                  <a:srgbClr val="FF0000"/>
                </a:solidFill>
              </a:rPr>
              <a:t>(alert 3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</a:t>
            </a:r>
            <a:r>
              <a:rPr lang="en-NZ" sz="2800" b="1" dirty="0">
                <a:solidFill>
                  <a:srgbClr val="FF0000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b="1" dirty="0"/>
              <a:t>2NT is a forcing enquiry </a:t>
            </a:r>
            <a:r>
              <a:rPr lang="en-NZ" sz="2800" b="1" dirty="0">
                <a:solidFill>
                  <a:srgbClr val="FF0000"/>
                </a:solidFill>
              </a:rPr>
              <a:t>(alert) </a:t>
            </a:r>
            <a:r>
              <a:rPr lang="en-NZ" sz="2800" dirty="0"/>
              <a:t>asking for the other suit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Bid as </a:t>
            </a:r>
            <a:r>
              <a:rPr lang="en-NZ" sz="2800" b="1" dirty="0"/>
              <a:t>high as you are prepared to go! </a:t>
            </a:r>
            <a:r>
              <a:rPr lang="en-NZ" sz="2800" dirty="0"/>
              <a:t>Upgrade double fits</a:t>
            </a:r>
            <a:endParaRPr lang="en-NZ" sz="2800" b="1" dirty="0"/>
          </a:p>
        </p:txBody>
      </p:sp>
    </p:spTree>
    <p:extLst>
      <p:ext uri="{BB962C8B-B14F-4D97-AF65-F5344CB8AC3E}">
        <p14:creationId xmlns:p14="http://schemas.microsoft.com/office/powerpoint/2010/main" val="156310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1224136"/>
          </a:xfrm>
        </p:spPr>
        <p:txBody>
          <a:bodyPr>
            <a:noAutofit/>
          </a:bodyPr>
          <a:lstStyle/>
          <a:p>
            <a:pPr algn="ctr"/>
            <a:r>
              <a:rPr lang="en-NZ" sz="7200" b="1" dirty="0"/>
              <a:t>IMPROVERS’ LESSONS</a:t>
            </a:r>
            <a:endParaRPr lang="en-NZ" sz="6600" b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39552" y="3748198"/>
            <a:ext cx="8229600" cy="1224136"/>
          </a:xfrm>
          <a:prstGeom prst="rect">
            <a:avLst/>
          </a:prstGeom>
        </p:spPr>
        <p:txBody>
          <a:bodyPr vert="horz" lIns="0" rIns="0" bIns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3200" b="1" i="0" u="none" strike="noStrike" kern="1200" cap="none" spc="0" normalizeH="0" baseline="0" noProof="0" dirty="0">
                <a:ln>
                  <a:noFill/>
                </a:ln>
                <a:solidFill>
                  <a:srgbClr val="2A700F"/>
                </a:solidFill>
                <a:effectLst/>
                <a:uLnTx/>
                <a:uFillTx/>
                <a:ea typeface="+mj-ea"/>
                <a:cs typeface="+mj-cs"/>
              </a:rPr>
              <a:t>Playtime!!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32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32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sz="3200" b="1" dirty="0">
                <a:solidFill>
                  <a:srgbClr val="2A700F"/>
                </a:solidFill>
                <a:ea typeface="+mj-ea"/>
                <a:cs typeface="+mj-cs"/>
              </a:rPr>
              <a:t>8 instruction boards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sz="3200" b="1" dirty="0">
                <a:solidFill>
                  <a:srgbClr val="2A700F"/>
                </a:solidFill>
                <a:ea typeface="+mj-ea"/>
                <a:cs typeface="+mj-cs"/>
              </a:rPr>
              <a:t>Use the director button if you want advice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32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5400" b="1" i="0" u="none" strike="noStrike" kern="1200" cap="none" spc="0" normalizeH="0" baseline="0" noProof="0" dirty="0">
              <a:ln>
                <a:noFill/>
              </a:ln>
              <a:solidFill>
                <a:srgbClr val="2A700F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3" name="Picture 2" descr="Untitled-4.jpg">
            <a:extLst>
              <a:ext uri="{FF2B5EF4-FFF2-40B4-BE49-F238E27FC236}">
                <a16:creationId xmlns:a16="http://schemas.microsoft.com/office/drawing/2014/main" id="{942A2E54-80AB-E873-E5E6-6C1701BC83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1963" y="1728597"/>
            <a:ext cx="82296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sz="5400" b="1" dirty="0">
                <a:latin typeface="+mj-lt"/>
                <a:ea typeface="+mj-ea"/>
                <a:cs typeface="+mj-cs"/>
              </a:rPr>
              <a:t>Michaels Cue Bids and Unusual 2NT overcall </a:t>
            </a:r>
            <a:endParaRPr kumimoji="0" lang="en-NZ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623048" y="3789040"/>
            <a:ext cx="6837384" cy="15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en-NZ" sz="2800" b="1" dirty="0">
              <a:latin typeface="+mj-lt"/>
            </a:endParaRPr>
          </a:p>
        </p:txBody>
      </p:sp>
      <p:sp>
        <p:nvSpPr>
          <p:cNvPr id="8" name="Footer Placeholder 12"/>
          <p:cNvSpPr>
            <a:spLocks noGrp="1"/>
          </p:cNvSpPr>
          <p:nvPr>
            <p:ph type="ftr" sz="quarter" idx="4294967295"/>
          </p:nvPr>
        </p:nvSpPr>
        <p:spPr>
          <a:xfrm>
            <a:off x="261963" y="5760036"/>
            <a:ext cx="8640762" cy="288925"/>
          </a:xfrm>
          <a:prstGeom prst="rect">
            <a:avLst/>
          </a:prstGeom>
        </p:spPr>
        <p:txBody>
          <a:bodyPr/>
          <a:lstStyle/>
          <a:p>
            <a:r>
              <a:rPr lang="en-NZ" sz="1100" dirty="0">
                <a:latin typeface="+mj-lt"/>
              </a:rPr>
              <a:t>NZB (Inc) © Copyright Reserved 2016                                                                                                                          	</a:t>
            </a:r>
          </a:p>
        </p:txBody>
      </p:sp>
    </p:spTree>
    <p:extLst>
      <p:ext uri="{BB962C8B-B14F-4D97-AF65-F5344CB8AC3E}">
        <p14:creationId xmlns:p14="http://schemas.microsoft.com/office/powerpoint/2010/main" val="1651461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A20C1-EEBD-E989-D3D8-415006685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AF891-F358-4FF8-0035-A32A3162B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44624"/>
            <a:ext cx="8784976" cy="1325563"/>
          </a:xfrm>
        </p:spPr>
        <p:txBody>
          <a:bodyPr>
            <a:normAutofit/>
          </a:bodyPr>
          <a:lstStyle/>
          <a:p>
            <a:r>
              <a:rPr lang="en-NZ" sz="4000" b="1" dirty="0"/>
              <a:t>Michaels cue bids show a two suiter hand, at least 5/5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DBEB437-BB1B-3A03-7559-43EE6D25B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9" y="1484784"/>
            <a:ext cx="8640960" cy="4536504"/>
          </a:xfrm>
        </p:spPr>
        <p:txBody>
          <a:bodyPr>
            <a:normAutofit lnSpcReduction="10000"/>
          </a:bodyPr>
          <a:lstStyle/>
          <a:p>
            <a:r>
              <a:rPr lang="en-NZ" dirty="0"/>
              <a:t>Cue a Major shows the </a:t>
            </a:r>
            <a:r>
              <a:rPr lang="en-NZ" b="1" dirty="0"/>
              <a:t>other Major plus a minor</a:t>
            </a:r>
            <a:r>
              <a:rPr lang="en-NZ" dirty="0"/>
              <a:t> </a:t>
            </a:r>
          </a:p>
          <a:p>
            <a:pPr marL="0" indent="0">
              <a:buNone/>
            </a:pPr>
            <a:r>
              <a:rPr lang="en-NZ" dirty="0"/>
              <a:t>   </a:t>
            </a:r>
            <a:r>
              <a:rPr lang="en-NZ" dirty="0" err="1"/>
              <a:t>eg</a:t>
            </a:r>
            <a:r>
              <a:rPr lang="en-NZ" dirty="0"/>
              <a:t> (1</a:t>
            </a:r>
            <a:r>
              <a:rPr lang="en-NZ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dirty="0"/>
              <a:t>) – 2</a:t>
            </a:r>
            <a:r>
              <a:rPr lang="en-NZ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dirty="0"/>
              <a:t> = 5+</a:t>
            </a:r>
            <a:r>
              <a:rPr lang="en-NZ" dirty="0">
                <a:sym typeface="Symbol"/>
              </a:rPr>
              <a:t> </a:t>
            </a:r>
            <a:r>
              <a:rPr lang="en-NZ" dirty="0"/>
              <a:t>and 5+ minor</a:t>
            </a:r>
          </a:p>
          <a:p>
            <a:r>
              <a:rPr lang="en-NZ" dirty="0"/>
              <a:t>Cue of a minor shows </a:t>
            </a:r>
            <a:r>
              <a:rPr lang="en-NZ" b="1" dirty="0"/>
              <a:t>both Majors</a:t>
            </a:r>
          </a:p>
          <a:p>
            <a:pPr marL="0" indent="0">
              <a:buNone/>
            </a:pPr>
            <a:r>
              <a:rPr lang="en-NZ" dirty="0"/>
              <a:t>   </a:t>
            </a:r>
            <a:r>
              <a:rPr lang="en-NZ" dirty="0" err="1"/>
              <a:t>eg</a:t>
            </a:r>
            <a:r>
              <a:rPr lang="en-NZ" dirty="0"/>
              <a:t> (1</a:t>
            </a:r>
            <a:r>
              <a:rPr lang="en-NZ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dirty="0"/>
              <a:t>) – 2</a:t>
            </a:r>
            <a:r>
              <a:rPr lang="en-NZ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dirty="0"/>
              <a:t> = 5+</a:t>
            </a:r>
            <a:r>
              <a:rPr lang="en-NZ" dirty="0">
                <a:sym typeface="Symbol"/>
              </a:rPr>
              <a:t> and 5+</a:t>
            </a:r>
            <a:r>
              <a:rPr lang="en-NZ" dirty="0">
                <a:solidFill>
                  <a:srgbClr val="FF0000"/>
                </a:solidFill>
                <a:sym typeface="Symbol"/>
              </a:rPr>
              <a:t></a:t>
            </a:r>
          </a:p>
          <a:p>
            <a:r>
              <a:rPr lang="en-NZ" dirty="0"/>
              <a:t>Cue the opening bid after they have responded, shows </a:t>
            </a:r>
            <a:r>
              <a:rPr lang="en-NZ" b="1" dirty="0"/>
              <a:t>both unbid suits</a:t>
            </a:r>
          </a:p>
          <a:p>
            <a:pPr marL="0" indent="0">
              <a:buNone/>
            </a:pPr>
            <a:r>
              <a:rPr lang="en-NZ" dirty="0"/>
              <a:t>   </a:t>
            </a:r>
            <a:r>
              <a:rPr lang="en-NZ" dirty="0" err="1"/>
              <a:t>eg</a:t>
            </a:r>
            <a:r>
              <a:rPr lang="en-NZ" dirty="0"/>
              <a:t> (1</a:t>
            </a:r>
            <a:r>
              <a:rPr lang="en-NZ" dirty="0">
                <a:sym typeface="Symbol"/>
              </a:rPr>
              <a:t></a:t>
            </a:r>
            <a:r>
              <a:rPr lang="en-NZ" dirty="0"/>
              <a:t>) – P – (1</a:t>
            </a:r>
            <a:r>
              <a:rPr lang="en-NZ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dirty="0"/>
              <a:t>) – 2</a:t>
            </a:r>
            <a:r>
              <a:rPr lang="en-NZ" dirty="0">
                <a:sym typeface="Symbol"/>
              </a:rPr>
              <a:t></a:t>
            </a:r>
            <a:r>
              <a:rPr lang="en-NZ" dirty="0"/>
              <a:t> = 5+</a:t>
            </a:r>
            <a:r>
              <a:rPr lang="en-NZ" dirty="0">
                <a:sym typeface="Symbol"/>
              </a:rPr>
              <a:t> and 5+</a:t>
            </a:r>
            <a:r>
              <a:rPr lang="en-NZ" dirty="0">
                <a:solidFill>
                  <a:srgbClr val="FF0000"/>
                </a:solidFill>
                <a:sym typeface="Symbol"/>
              </a:rPr>
              <a:t></a:t>
            </a:r>
          </a:p>
          <a:p>
            <a:r>
              <a:rPr lang="en-NZ" dirty="0">
                <a:sym typeface="Symbol"/>
              </a:rPr>
              <a:t>Cue bids </a:t>
            </a:r>
            <a:r>
              <a:rPr lang="en-NZ" b="1" dirty="0">
                <a:solidFill>
                  <a:srgbClr val="FF0000"/>
                </a:solidFill>
                <a:sym typeface="Symbol"/>
              </a:rPr>
              <a:t>are not alerted</a:t>
            </a:r>
            <a:endParaRPr lang="en-N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NZ" sz="4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6E4354-A24F-2DAB-758D-51790CB9C8CE}"/>
              </a:ext>
            </a:extLst>
          </p:cNvPr>
          <p:cNvSpPr txBox="1"/>
          <p:nvPr/>
        </p:nvSpPr>
        <p:spPr>
          <a:xfrm flipH="1" flipV="1">
            <a:off x="8748464" y="6525344"/>
            <a:ext cx="72008" cy="72008"/>
          </a:xfrm>
          <a:prstGeom prst="rect">
            <a:avLst/>
          </a:prstGeom>
          <a:noFill/>
          <a:ln>
            <a:solidFill>
              <a:srgbClr val="2A700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NZ" sz="3600" b="1" dirty="0">
              <a:ln>
                <a:solidFill>
                  <a:srgbClr val="2A700F"/>
                </a:solidFill>
              </a:ln>
              <a:solidFill>
                <a:srgbClr val="2A700F"/>
              </a:solidFill>
              <a:latin typeface="+mj-lt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ABFEC8D-E513-7002-9B55-880D1F820E27}"/>
              </a:ext>
            </a:extLst>
          </p:cNvPr>
          <p:cNvSpPr txBox="1">
            <a:spLocks/>
          </p:cNvSpPr>
          <p:nvPr/>
        </p:nvSpPr>
        <p:spPr>
          <a:xfrm>
            <a:off x="683568" y="2060848"/>
            <a:ext cx="7975798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NZ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EF5A322-58D8-CC26-29B7-E8D403D42957}"/>
              </a:ext>
            </a:extLst>
          </p:cNvPr>
          <p:cNvSpPr txBox="1">
            <a:spLocks/>
          </p:cNvSpPr>
          <p:nvPr/>
        </p:nvSpPr>
        <p:spPr>
          <a:xfrm>
            <a:off x="395536" y="4365104"/>
            <a:ext cx="8208912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1450" marR="0" lvl="0" indent="-17145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NZ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85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" presetClass="entr" presetSubtype="8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F34687-DC39-8C6B-2868-E8A9255FD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37E78-7E29-3029-29CE-625D0C631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6632"/>
            <a:ext cx="8784976" cy="1325563"/>
          </a:xfrm>
        </p:spPr>
        <p:txBody>
          <a:bodyPr>
            <a:normAutofit fontScale="90000"/>
          </a:bodyPr>
          <a:lstStyle/>
          <a:p>
            <a:r>
              <a:rPr lang="en-NZ" b="1" dirty="0"/>
              <a:t>The Unusual 2NT bid shows at least 5/5 in the two LOWEST unbid suits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332BE9C-98CC-E496-9A89-AD6A562D1036}"/>
              </a:ext>
            </a:extLst>
          </p:cNvPr>
          <p:cNvSpPr txBox="1">
            <a:spLocks/>
          </p:cNvSpPr>
          <p:nvPr/>
        </p:nvSpPr>
        <p:spPr>
          <a:xfrm>
            <a:off x="683568" y="2236363"/>
            <a:ext cx="7975798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tabLst/>
              <a:defRPr/>
            </a:pPr>
            <a:endParaRPr lang="en-NZ" sz="2800" i="1" noProof="0" dirty="0"/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NZ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CACD6B-18B3-EDD4-5669-2FFA57A3B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</p:txBody>
      </p:sp>
      <p:sp>
        <p:nvSpPr>
          <p:cNvPr id="3" name="TextBox 2"/>
          <p:cNvSpPr txBox="1"/>
          <p:nvPr/>
        </p:nvSpPr>
        <p:spPr>
          <a:xfrm>
            <a:off x="666478" y="1628800"/>
            <a:ext cx="79928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200" dirty="0" err="1">
                <a:sym typeface="Symbol"/>
              </a:rPr>
              <a:t>eg</a:t>
            </a:r>
            <a:r>
              <a:rPr lang="en-NZ" sz="3200" dirty="0">
                <a:sym typeface="Symbol"/>
              </a:rPr>
              <a:t> (1) – 2NT = 5+</a:t>
            </a:r>
            <a:r>
              <a:rPr lang="en-NZ" sz="3200" dirty="0">
                <a:solidFill>
                  <a:srgbClr val="FF0000"/>
                </a:solidFill>
                <a:sym typeface="Symbol"/>
              </a:rPr>
              <a:t> </a:t>
            </a:r>
            <a:r>
              <a:rPr lang="en-NZ" sz="3200" dirty="0">
                <a:sym typeface="Symbol"/>
              </a:rPr>
              <a:t>and 5+</a:t>
            </a:r>
          </a:p>
          <a:p>
            <a:endParaRPr lang="en-NZ" sz="3200" dirty="0">
              <a:sym typeface="Symbol"/>
            </a:endParaRPr>
          </a:p>
          <a:p>
            <a:r>
              <a:rPr lang="en-NZ" sz="3200" dirty="0">
                <a:sym typeface="Symbol"/>
              </a:rPr>
              <a:t>        (1</a:t>
            </a:r>
            <a:r>
              <a:rPr lang="en-NZ" sz="32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3200" dirty="0">
                <a:sym typeface="Symbol"/>
              </a:rPr>
              <a:t>) – 2NT = 5+</a:t>
            </a:r>
            <a:r>
              <a:rPr lang="en-NZ" sz="32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3200" dirty="0">
                <a:sym typeface="Symbol"/>
              </a:rPr>
              <a:t> and 5+</a:t>
            </a:r>
          </a:p>
          <a:p>
            <a:endParaRPr lang="en-NZ" sz="3200" dirty="0">
              <a:sym typeface="Symbo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200" dirty="0">
                <a:sym typeface="Symbol"/>
              </a:rPr>
              <a:t>Over a minor opener, with spades and the   </a:t>
            </a:r>
          </a:p>
          <a:p>
            <a:r>
              <a:rPr lang="en-NZ" sz="3200" dirty="0">
                <a:sym typeface="Symbol"/>
              </a:rPr>
              <a:t>     other minor you must bid the spade suit</a:t>
            </a:r>
          </a:p>
          <a:p>
            <a:r>
              <a:rPr lang="en-NZ" sz="3200" dirty="0">
                <a:sym typeface="Symbol"/>
              </a:rPr>
              <a:t>     naturally</a:t>
            </a:r>
          </a:p>
          <a:p>
            <a:endParaRPr lang="en-NZ" sz="3200" dirty="0">
              <a:sym typeface="Symbo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200" dirty="0"/>
              <a:t>The unusual 2NT bid </a:t>
            </a:r>
            <a:r>
              <a:rPr lang="en-NZ" sz="3200" b="1" dirty="0">
                <a:solidFill>
                  <a:srgbClr val="FF0000"/>
                </a:solidFill>
              </a:rPr>
              <a:t>must be alerted</a:t>
            </a:r>
          </a:p>
        </p:txBody>
      </p:sp>
    </p:spTree>
    <p:extLst>
      <p:ext uri="{BB962C8B-B14F-4D97-AF65-F5344CB8AC3E}">
        <p14:creationId xmlns:p14="http://schemas.microsoft.com/office/powerpoint/2010/main" val="2889863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1567E-EAD4-3532-3427-1AAC72BF0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AB218-3359-EF86-51FB-7E41259EA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44624"/>
            <a:ext cx="8784976" cy="1325563"/>
          </a:xfrm>
        </p:spPr>
        <p:txBody>
          <a:bodyPr>
            <a:noAutofit/>
          </a:bodyPr>
          <a:lstStyle/>
          <a:p>
            <a:r>
              <a:rPr lang="en-NZ" sz="4000" b="1" dirty="0"/>
              <a:t>Michaels cue bids show a two suiter hand, at least 5/5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DD7B7A4-E32C-1FF1-0F49-2CEAC7D71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916832"/>
            <a:ext cx="8496944" cy="3960440"/>
          </a:xfrm>
        </p:spPr>
        <p:txBody>
          <a:bodyPr>
            <a:normAutofit fontScale="92500" lnSpcReduction="10000"/>
          </a:bodyPr>
          <a:lstStyle/>
          <a:p>
            <a:r>
              <a:rPr lang="en-NZ" dirty="0"/>
              <a:t>The strength of the Michaels Cue bid or the unusual 2NT needs partnership agreement</a:t>
            </a:r>
          </a:p>
          <a:p>
            <a:r>
              <a:rPr lang="en-NZ" dirty="0"/>
              <a:t>It usually shows 10+HCP with honours in your suits</a:t>
            </a:r>
          </a:p>
          <a:p>
            <a:r>
              <a:rPr lang="en-NZ" dirty="0"/>
              <a:t>You may decide to use Michaels with weaker hands if you are not vulnerable</a:t>
            </a:r>
          </a:p>
          <a:p>
            <a:r>
              <a:rPr lang="en-NZ" dirty="0"/>
              <a:t>Some play Michaels as either weak 6-9 or strong 16+ .. Then, you must bid your suits naturally with 10-15HCP</a:t>
            </a:r>
          </a:p>
          <a:p>
            <a:pPr marL="0" indent="0">
              <a:buNone/>
            </a:pP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AFD0C-3B28-170D-070A-BA5CDC84E65F}"/>
              </a:ext>
            </a:extLst>
          </p:cNvPr>
          <p:cNvSpPr txBox="1">
            <a:spLocks/>
          </p:cNvSpPr>
          <p:nvPr/>
        </p:nvSpPr>
        <p:spPr>
          <a:xfrm>
            <a:off x="628650" y="3140968"/>
            <a:ext cx="7975798" cy="1152128"/>
          </a:xfr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NZ" sz="4000" i="1" dirty="0"/>
          </a:p>
        </p:txBody>
      </p:sp>
    </p:spTree>
    <p:extLst>
      <p:ext uri="{BB962C8B-B14F-4D97-AF65-F5344CB8AC3E}">
        <p14:creationId xmlns:p14="http://schemas.microsoft.com/office/powerpoint/2010/main" val="377586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13059-107B-38BE-52BD-C574FCAFC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844825"/>
            <a:ext cx="78488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 dirty="0">
                <a:sym typeface="Symbol"/>
              </a:rPr>
              <a:t>RHO opens </a:t>
            </a:r>
            <a:r>
              <a:rPr lang="en-NZ" sz="2800" dirty="0">
                <a:sym typeface="Symbol"/>
              </a:rPr>
              <a:t>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000" dirty="0">
                <a:sym typeface="Symbol"/>
              </a:rPr>
              <a:t>	RHO opens </a:t>
            </a:r>
            <a:r>
              <a:rPr lang="en-NZ" sz="2800" dirty="0">
                <a:sym typeface="Symbol"/>
              </a:rPr>
              <a:t>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000" dirty="0">
                <a:sym typeface="Symbol"/>
              </a:rPr>
              <a:t>   RHO opens </a:t>
            </a:r>
            <a:r>
              <a:rPr lang="en-NZ" sz="2800" dirty="0">
                <a:sym typeface="Symbol"/>
              </a:rPr>
              <a:t>1</a:t>
            </a:r>
            <a:r>
              <a:rPr lang="en-NZ" sz="2400" dirty="0">
                <a:sym typeface="Symbol"/>
              </a:rPr>
              <a:t>	</a:t>
            </a:r>
            <a:r>
              <a:rPr lang="en-NZ" sz="2000" dirty="0">
                <a:sym typeface="Symbol"/>
              </a:rPr>
              <a:t>RHO opens </a:t>
            </a:r>
            <a:r>
              <a:rPr lang="en-NZ" sz="2800" dirty="0">
                <a:sym typeface="Symbol"/>
              </a:rPr>
              <a:t>1</a:t>
            </a:r>
          </a:p>
          <a:p>
            <a:endParaRPr lang="en-NZ" sz="2800" dirty="0">
              <a:sym typeface="Symbol"/>
            </a:endParaRPr>
          </a:p>
          <a:p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AK542	865 		K2	  	6		</a:t>
            </a:r>
          </a:p>
          <a:p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KQJ86	AKQ96	QJT873      	75		</a:t>
            </a:r>
          </a:p>
          <a:p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J5	      	-  	 	-		AJT87		</a:t>
            </a:r>
          </a:p>
          <a:p>
            <a:r>
              <a:rPr lang="en-NZ" sz="2800" dirty="0">
                <a:sym typeface="Symbol"/>
              </a:rPr>
              <a:t></a:t>
            </a:r>
            <a:r>
              <a:rPr lang="en-NZ" sz="2800" dirty="0"/>
              <a:t>7	     	KQJ98		AQ743	KQJ72	</a:t>
            </a:r>
          </a:p>
          <a:p>
            <a:r>
              <a:rPr lang="en-NZ" sz="2800" dirty="0"/>
              <a:t>	</a:t>
            </a:r>
          </a:p>
          <a:p>
            <a:r>
              <a:rPr lang="en-NZ" sz="2800" dirty="0"/>
              <a:t>(1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)-2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    	</a:t>
            </a:r>
            <a:r>
              <a:rPr lang="en-NZ" sz="2800" dirty="0"/>
              <a:t>(1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)-2NT	(1</a:t>
            </a:r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)-2</a:t>
            </a:r>
            <a:r>
              <a:rPr lang="en-NZ" sz="2800" dirty="0">
                <a:sym typeface="Symbol"/>
              </a:rPr>
              <a:t> </a:t>
            </a:r>
            <a:r>
              <a:rPr lang="en-NZ" sz="2800" dirty="0"/>
              <a:t>   	(1</a:t>
            </a:r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)-2NT	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1560" y="836712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000" b="1" dirty="0">
                <a:solidFill>
                  <a:srgbClr val="57B7DF"/>
                </a:solidFill>
              </a:rPr>
              <a:t>Examples with two-suiter hands </a:t>
            </a:r>
          </a:p>
        </p:txBody>
      </p:sp>
    </p:spTree>
    <p:extLst>
      <p:ext uri="{BB962C8B-B14F-4D97-AF65-F5344CB8AC3E}">
        <p14:creationId xmlns:p14="http://schemas.microsoft.com/office/powerpoint/2010/main" val="368934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C0487-488D-1531-F58A-E286A300A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404A11F-49A2-9490-57F3-D8EF4D38EDA1}"/>
              </a:ext>
            </a:extLst>
          </p:cNvPr>
          <p:cNvSpPr txBox="1"/>
          <p:nvPr/>
        </p:nvSpPr>
        <p:spPr>
          <a:xfrm>
            <a:off x="467544" y="17190"/>
            <a:ext cx="8208912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sz="4000" b="1" dirty="0">
                <a:solidFill>
                  <a:srgbClr val="57B7DF"/>
                </a:solidFill>
              </a:rPr>
              <a:t>Responses to Michaels Cue Bids after a major suit opening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5536" y="1484784"/>
            <a:ext cx="820891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Bid the </a:t>
            </a:r>
            <a:r>
              <a:rPr lang="en-NZ" sz="2800" b="1" dirty="0"/>
              <a:t>known suit at the lowest</a:t>
            </a:r>
            <a:r>
              <a:rPr lang="en-NZ" sz="2800" dirty="0"/>
              <a:t> </a:t>
            </a:r>
            <a:r>
              <a:rPr lang="en-NZ" sz="2800" b="1" dirty="0"/>
              <a:t>level</a:t>
            </a:r>
            <a:r>
              <a:rPr lang="en-NZ" sz="2800" dirty="0"/>
              <a:t> = to play (may</a:t>
            </a:r>
          </a:p>
          <a:p>
            <a:r>
              <a:rPr lang="en-NZ" sz="2800" dirty="0"/>
              <a:t>    have a doubleton)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b="1" dirty="0"/>
              <a:t>Jump to 3 </a:t>
            </a:r>
            <a:r>
              <a:rPr lang="en-NZ" sz="2800" dirty="0"/>
              <a:t>of known suit = invitational with 3+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b="1" dirty="0"/>
              <a:t>Game in known suit </a:t>
            </a:r>
            <a:r>
              <a:rPr lang="en-NZ" sz="2800" dirty="0"/>
              <a:t>= to make or pre-emptive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dirty="0"/>
              <a:t>Bid the </a:t>
            </a:r>
            <a:r>
              <a:rPr lang="en-NZ" sz="2800" b="1" dirty="0"/>
              <a:t>lower of  the other two suits </a:t>
            </a:r>
            <a:r>
              <a:rPr lang="en-NZ" sz="2800" dirty="0"/>
              <a:t>(</a:t>
            </a:r>
            <a:r>
              <a:rPr lang="en-NZ" sz="2800" dirty="0">
                <a:sym typeface="Symbol"/>
              </a:rPr>
              <a:t>’s</a:t>
            </a:r>
            <a:r>
              <a:rPr lang="en-NZ" sz="2800" dirty="0"/>
              <a:t>)at the level  you wish to play = </a:t>
            </a:r>
            <a:r>
              <a:rPr lang="en-NZ" sz="2800" b="1" dirty="0"/>
              <a:t>pass or correct</a:t>
            </a:r>
            <a:r>
              <a:rPr lang="en-NZ" sz="2800" dirty="0"/>
              <a:t>, (3</a:t>
            </a:r>
            <a:r>
              <a:rPr lang="en-NZ" sz="2800" dirty="0">
                <a:sym typeface="Symbol"/>
              </a:rPr>
              <a:t> = </a:t>
            </a:r>
            <a:r>
              <a:rPr lang="en-NZ" sz="2800" dirty="0"/>
              <a:t>minimum values; a higher level = to make or pre-emptive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sz="2800" b="1" dirty="0"/>
              <a:t>2NT forcing enquiry </a:t>
            </a:r>
            <a:r>
              <a:rPr lang="en-NZ" sz="2800" dirty="0"/>
              <a:t>= game try or better, 11+HCP, asking for the other suit</a:t>
            </a:r>
          </a:p>
          <a:p>
            <a:r>
              <a:rPr lang="en-NZ" sz="2800" dirty="0"/>
              <a:t>• Bidding the suit partner has denied shows a </a:t>
            </a:r>
            <a:r>
              <a:rPr lang="en-NZ" sz="2800" b="1" dirty="0"/>
              <a:t>6+ suit</a:t>
            </a:r>
          </a:p>
          <a:p>
            <a:r>
              <a:rPr lang="en-NZ" sz="2800" dirty="0"/>
              <a:t>• Both 2NT and 3</a:t>
            </a:r>
            <a:r>
              <a:rPr lang="en-NZ" sz="2800" dirty="0">
                <a:sym typeface="Symbol"/>
              </a:rPr>
              <a:t> (</a:t>
            </a:r>
            <a:r>
              <a:rPr lang="en-NZ" sz="2800" dirty="0"/>
              <a:t>pass or correct) </a:t>
            </a:r>
            <a:r>
              <a:rPr lang="en-NZ" sz="2800" b="1" dirty="0">
                <a:solidFill>
                  <a:srgbClr val="FF0000"/>
                </a:solidFill>
              </a:rPr>
              <a:t>must be alerted</a:t>
            </a:r>
          </a:p>
        </p:txBody>
      </p:sp>
    </p:spTree>
    <p:extLst>
      <p:ext uri="{BB962C8B-B14F-4D97-AF65-F5344CB8AC3E}">
        <p14:creationId xmlns:p14="http://schemas.microsoft.com/office/powerpoint/2010/main" val="36712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E0A28-19D5-26BB-629B-9389F14AC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1540" y="188640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57B7DF"/>
                </a:solidFill>
              </a:rPr>
              <a:t>Example hands when partner makes a Michaels Cue Bid of a Major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7554" y="2132856"/>
            <a:ext cx="81009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K4			KQT7			J854		 </a:t>
            </a:r>
          </a:p>
          <a:p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8754		54			32		 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Q932		AT87		           K87		 </a:t>
            </a:r>
          </a:p>
          <a:p>
            <a:r>
              <a:rPr lang="en-NZ" sz="2800" dirty="0">
                <a:sym typeface="Symbol"/>
              </a:rPr>
              <a:t></a:t>
            </a:r>
            <a:r>
              <a:rPr lang="en-NZ" sz="2800" dirty="0"/>
              <a:t>J42			Q73			QJ64		 (1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)-2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-(P)-?	(1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)-2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-(P)-?	(1</a:t>
            </a:r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)-2</a:t>
            </a:r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-(P)-</a:t>
            </a:r>
            <a:r>
              <a:rPr lang="en-NZ" sz="2800" dirty="0">
                <a:sym typeface="Symbol"/>
              </a:rPr>
              <a:t>?</a:t>
            </a:r>
            <a:r>
              <a:rPr lang="en-NZ" sz="2800" dirty="0"/>
              <a:t>	 </a:t>
            </a:r>
            <a:endParaRPr lang="en-NZ" sz="2800" dirty="0">
              <a:sym typeface="Symbol"/>
            </a:endParaRPr>
          </a:p>
          <a:p>
            <a:r>
              <a:rPr lang="en-NZ" sz="2800" dirty="0"/>
              <a:t>2</a:t>
            </a:r>
            <a:r>
              <a:rPr lang="en-NZ" sz="2800" dirty="0">
                <a:sym typeface="Symbol"/>
              </a:rPr>
              <a:t> minimum 	</a:t>
            </a:r>
            <a:r>
              <a:rPr lang="en-NZ" sz="2800" dirty="0"/>
              <a:t> 3</a:t>
            </a:r>
            <a:r>
              <a:rPr lang="en-NZ" sz="2800" dirty="0">
                <a:sym typeface="Symbol"/>
              </a:rPr>
              <a:t> - invitational 	</a:t>
            </a:r>
            <a:r>
              <a:rPr lang="en-NZ" sz="2800" dirty="0"/>
              <a:t>3</a:t>
            </a:r>
            <a:r>
              <a:rPr lang="en-NZ" sz="2800" dirty="0">
                <a:sym typeface="Symbol"/>
              </a:rPr>
              <a:t> pass/correct	 </a:t>
            </a:r>
            <a:endParaRPr lang="en-NZ" sz="2800" dirty="0"/>
          </a:p>
          <a:p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210847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916832"/>
            <a:ext cx="84249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QJ6			A54			J8762		 </a:t>
            </a:r>
          </a:p>
          <a:p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A975		KJ92			95		 </a:t>
            </a:r>
          </a:p>
          <a:p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KJ76		3			K76		 </a:t>
            </a:r>
          </a:p>
          <a:p>
            <a:r>
              <a:rPr lang="en-NZ" sz="2800" dirty="0">
                <a:sym typeface="Symbol"/>
              </a:rPr>
              <a:t></a:t>
            </a:r>
            <a:r>
              <a:rPr lang="en-NZ" sz="2800" dirty="0"/>
              <a:t>J5			KQT76		Q82		 </a:t>
            </a:r>
          </a:p>
          <a:p>
            <a:r>
              <a:rPr lang="en-NZ" sz="2800" dirty="0"/>
              <a:t>(1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)-2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-(P)-?	(1</a:t>
            </a:r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)-2</a:t>
            </a:r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-(P)-?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 </a:t>
            </a:r>
            <a:r>
              <a:rPr lang="en-NZ" sz="2800" dirty="0">
                <a:sym typeface="Symbol"/>
              </a:rPr>
              <a:t>    	</a:t>
            </a:r>
            <a:r>
              <a:rPr lang="en-NZ" sz="2800" dirty="0"/>
              <a:t>(1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)-2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-(3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)-?  </a:t>
            </a:r>
          </a:p>
          <a:p>
            <a:r>
              <a:rPr lang="en-NZ" sz="2800" dirty="0"/>
              <a:t>  </a:t>
            </a:r>
            <a:r>
              <a:rPr lang="en-NZ" sz="2800" dirty="0">
                <a:sym typeface="Symbol"/>
              </a:rPr>
              <a:t> </a:t>
            </a:r>
            <a:endParaRPr lang="en-NZ" sz="2800" dirty="0"/>
          </a:p>
          <a:p>
            <a:r>
              <a:rPr lang="en-NZ" sz="2800" dirty="0"/>
              <a:t>2NT then ↓ 		4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 </a:t>
            </a:r>
            <a:r>
              <a:rPr lang="en-NZ" sz="2800" dirty="0">
                <a:sym typeface="Symbol"/>
              </a:rPr>
              <a:t>to make          	</a:t>
            </a:r>
            <a:r>
              <a:rPr lang="en-NZ" sz="2800" dirty="0"/>
              <a:t>4</a:t>
            </a:r>
            <a:r>
              <a:rPr lang="en-NZ" sz="2800" dirty="0">
                <a:sym typeface="Symbol"/>
              </a:rPr>
              <a:t> sacrifice            </a:t>
            </a:r>
          </a:p>
          <a:p>
            <a:r>
              <a:rPr lang="en-NZ" sz="2800" dirty="0">
                <a:sym typeface="Symbol"/>
              </a:rPr>
              <a:t>3 over 3 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					</a:t>
            </a:r>
            <a:endParaRPr lang="en-NZ" sz="2800" dirty="0">
              <a:sym typeface="Symbol"/>
            </a:endParaRPr>
          </a:p>
          <a:p>
            <a:r>
              <a:rPr lang="en-NZ" sz="2800" dirty="0">
                <a:sym typeface="Symbol"/>
              </a:rPr>
              <a:t>4 over 3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endParaRPr lang="en-NZ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60648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3200" b="1" dirty="0">
                <a:solidFill>
                  <a:srgbClr val="57B7DF"/>
                </a:solidFill>
              </a:rPr>
              <a:t>Example hands when partner makes a Michaels Cue Bid of a Major</a:t>
            </a:r>
          </a:p>
        </p:txBody>
      </p:sp>
    </p:spTree>
    <p:extLst>
      <p:ext uri="{BB962C8B-B14F-4D97-AF65-F5344CB8AC3E}">
        <p14:creationId xmlns:p14="http://schemas.microsoft.com/office/powerpoint/2010/main" val="3893326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NZ Bridge">
      <a:dk1>
        <a:srgbClr val="000000"/>
      </a:dk1>
      <a:lt1>
        <a:srgbClr val="FFFFFF"/>
      </a:lt1>
      <a:dk2>
        <a:srgbClr val="182C58"/>
      </a:dk2>
      <a:lt2>
        <a:srgbClr val="FFFFF2"/>
      </a:lt2>
      <a:accent1>
        <a:srgbClr val="5EA23E"/>
      </a:accent1>
      <a:accent2>
        <a:srgbClr val="661A4E"/>
      </a:accent2>
      <a:accent3>
        <a:srgbClr val="4C9FC2"/>
      </a:accent3>
      <a:accent4>
        <a:srgbClr val="661A4E"/>
      </a:accent4>
      <a:accent5>
        <a:srgbClr val="4C9FC2"/>
      </a:accent5>
      <a:accent6>
        <a:srgbClr val="FF830D"/>
      </a:accent6>
      <a:hlink>
        <a:srgbClr val="4C9FC2"/>
      </a:hlink>
      <a:folHlink>
        <a:srgbClr val="5EA23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D555F79-922F-4380-B176-CD3330D02BF2}" vid="{E0A247CA-EDFC-4C11-8F13-C041541413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45513</TotalTime>
  <Words>1280</Words>
  <Application>Microsoft Office PowerPoint</Application>
  <PresentationFormat>On-screen Show (4:3)</PresentationFormat>
  <Paragraphs>110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Big Shoulders Display Bold</vt:lpstr>
      <vt:lpstr>Calibri</vt:lpstr>
      <vt:lpstr>Gill Sans</vt:lpstr>
      <vt:lpstr>Symbol</vt:lpstr>
      <vt:lpstr>Office Theme</vt:lpstr>
      <vt:lpstr>1_Office Theme</vt:lpstr>
      <vt:lpstr>INTERMEDIATE LESSON – MICHAELS CUE BIDS WELCOME</vt:lpstr>
      <vt:lpstr>PowerPoint Presentation</vt:lpstr>
      <vt:lpstr>Michaels cue bids show a two suiter hand, at least 5/5</vt:lpstr>
      <vt:lpstr>The Unusual 2NT bid shows at least 5/5 in the two LOWEST unbid suits</vt:lpstr>
      <vt:lpstr>Michaels cue bids show a two suiter hand, at least 5/5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IMPROVERS’ LESSONS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Amanda Smith</dc:creator>
  <cp:lastModifiedBy>Nick Saunders</cp:lastModifiedBy>
  <cp:revision>477</cp:revision>
  <dcterms:created xsi:type="dcterms:W3CDTF">2013-02-20T01:53:33Z</dcterms:created>
  <dcterms:modified xsi:type="dcterms:W3CDTF">2025-10-13T22:45:27Z</dcterms:modified>
</cp:coreProperties>
</file>